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9B5C-7228-4279-A210-0305C6B0E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0A3CD-DEBC-4CD5-B588-B21B05A3A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E8A9E-3D71-47D2-A1DB-97753BEE5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5B069-3F0B-4BA1-9996-583D0D586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3EC5F-1DBC-46ED-B1E2-C5EA06557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83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5B78-482E-4DF7-AD38-B314596FF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C7D7-3831-41B0-BD0D-F58634550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90C9E-F1BB-4AEC-97E1-45A399CD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FC598-60C6-4F13-B8CA-A6A10811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36826-30A0-4490-BD90-1CAC67DB2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2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C7505-7D6B-48A3-BE7A-9284D95B3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D6E47-2E25-4949-B808-8ECE5DF39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FBEDE-A251-44B6-8B01-6A3815F4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D92ED-D33D-4118-92A3-32829264E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01E70-26E3-4E74-AD8C-27A53ECB0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9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1D775-D451-434F-B0AA-1E218453E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A039-29A7-4821-9779-F374F733B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58833-B659-423A-B456-F9949D2D9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3A6F4-CE63-4CD4-9885-D2C027C26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F6777-94D0-456E-9C33-D080DB48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6255-47F3-4435-9419-6791EA8A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26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2850-E84B-418E-9835-29D220962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9AB36-FB27-46F4-B950-A2657F518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6019B-3985-493F-98D4-97844D752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C262FE-7B90-4180-9438-7D19712CF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D23E87-E5C3-423B-B58A-DAE003B28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00BF8-FCB8-4D2A-AACB-BFC81521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3E18B8-E7E8-4064-8A36-A9E6BA2CB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DA96C1-B4F9-4761-93AA-6BD90F07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44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F21D5-8E78-454A-9B09-674064AB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2ABCF-7C41-4EB8-8FCC-7AEF3012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6B3DA0-11A0-4834-96DC-60531AB0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F18BD8-7532-48EF-B648-787856F4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23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AB10A7-4501-4614-B1C4-44B3A75FC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FDFFA-51B2-40F1-966F-E3A5E5F0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3C494-9FC1-4987-80FA-75285FAC7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7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3A3E-4839-46B1-8621-E5B57669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68618-B080-48A3-817B-D039510BB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B71A2-6A9F-444B-850D-042DB7211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2A355-8499-4E11-BB1E-F1F787D42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D5170-E00C-4824-B908-9DD1BF1AC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E51FA-9F1E-4B79-AF63-5A4667ED8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786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DB8F8-89E7-47A8-96E3-72AC60C3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5F6B3-E14E-4292-879F-39F18772E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3853F-230B-4A51-B44F-02261B8F2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C8AD3-8310-40BE-A42D-A634A83B3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29A04-68F6-4F4B-9F33-41FBE460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A233B-7D60-46A3-9D1E-53B8EB2A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83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2173-6ED1-4DE2-9BD2-912C7932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B846A-444E-44A7-9CCA-969798A34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C5F0F-80C4-415D-9E56-497259A07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37D53-C65E-4BAB-B048-7715CADA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BB286-06DA-4F91-86BA-63D5533F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95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268285-6036-491B-A502-3E7E2555D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074DB-962B-40FE-B609-556CD5261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4B9D0-C692-41AB-A9B0-058473FC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4664B-B2AB-4036-9B8F-B6E37240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78423-5BDB-48A9-8995-BC92556B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C64D0-69F5-4831-987E-3DEE5E6E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C5A1A-FA4F-4012-8C3B-19147D417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9F103-3080-4667-BDA5-90D0FEA6B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A217B-8F87-4437-B6D3-E3EFBB49CBB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4734E-C133-49BC-B043-C5F8E4D0E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37446-333E-40BF-958C-00AD95273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AF0BF-7B4C-4DE8-8709-ADDC39F55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67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EEF1F-9A94-4904-A132-99304B80A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962246"/>
            <a:ext cx="6437700" cy="2611967"/>
          </a:xfrm>
        </p:spPr>
        <p:txBody>
          <a:bodyPr anchor="b">
            <a:normAutofit/>
          </a:bodyPr>
          <a:lstStyle/>
          <a:p>
            <a:pPr algn="l"/>
            <a:r>
              <a:rPr lang="tr-TR" sz="5400"/>
              <a:t>Week 6 </a:t>
            </a:r>
            <a:endParaRPr lang="en-GB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A178E-3C48-4F27-9B18-22BB574A2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719618"/>
            <a:ext cx="4167376" cy="1155525"/>
          </a:xfrm>
        </p:spPr>
        <p:txBody>
          <a:bodyPr anchor="t">
            <a:normAutofit/>
          </a:bodyPr>
          <a:lstStyle/>
          <a:p>
            <a:pPr algn="l"/>
            <a:r>
              <a:rPr lang="tr-TR" sz="2000" dirty="0"/>
              <a:t>Ben </a:t>
            </a:r>
            <a:r>
              <a:rPr lang="tr-TR" sz="2000" dirty="0" err="1"/>
              <a:t>Jonson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Masque</a:t>
            </a:r>
            <a:r>
              <a:rPr lang="tr-TR" sz="2000" dirty="0"/>
              <a:t> of </a:t>
            </a:r>
            <a:r>
              <a:rPr lang="tr-TR" sz="2000" dirty="0" err="1"/>
              <a:t>Blackness</a:t>
            </a:r>
            <a:r>
              <a:rPr lang="tr-TR" sz="2000" dirty="0"/>
              <a:t>, </a:t>
            </a:r>
            <a:r>
              <a:rPr lang="tr-TR" sz="2000" dirty="0" err="1"/>
              <a:t>Volpone</a:t>
            </a:r>
            <a:endParaRPr lang="tr-TR" sz="2000" dirty="0"/>
          </a:p>
          <a:p>
            <a:pPr algn="l"/>
            <a:r>
              <a:rPr lang="tr-TR" sz="2000" dirty="0"/>
              <a:t>John </a:t>
            </a:r>
            <a:r>
              <a:rPr lang="tr-TR" sz="2000" dirty="0" err="1"/>
              <a:t>Webster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Duhcess</a:t>
            </a:r>
            <a:r>
              <a:rPr lang="tr-TR" sz="2000" dirty="0"/>
              <a:t> of </a:t>
            </a:r>
            <a:r>
              <a:rPr lang="tr-TR" sz="2000" dirty="0" err="1"/>
              <a:t>Malfi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23875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3074-4951-4E3E-B304-F9B353DFE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tr-TR" sz="4000"/>
              <a:t>Ben Jonson (1572-1637)</a:t>
            </a:r>
            <a:endParaRPr lang="en-GB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3A35C-DF45-4A69-A3AC-A52E50E11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tr-TR" sz="1900"/>
              <a:t>He knew and admired John Donne and William Shakespeare</a:t>
            </a:r>
          </a:p>
          <a:p>
            <a:r>
              <a:rPr lang="tr-TR" sz="1900" i="1"/>
              <a:t>Works</a:t>
            </a:r>
            <a:r>
              <a:rPr lang="tr-TR" sz="1900"/>
              <a:t> is his first famous writing</a:t>
            </a:r>
          </a:p>
          <a:p>
            <a:r>
              <a:rPr lang="tr-TR" sz="1900"/>
              <a:t>Unofficial </a:t>
            </a:r>
            <a:r>
              <a:rPr lang="tr-TR" sz="1900" i="1"/>
              <a:t>poet laurete</a:t>
            </a:r>
          </a:p>
          <a:p>
            <a:r>
              <a:rPr lang="tr-TR" sz="1900"/>
              <a:t>Pension from the king </a:t>
            </a:r>
          </a:p>
          <a:p>
            <a:r>
              <a:rPr lang="tr-TR" sz="1900"/>
              <a:t>Honorary degrees from Oxford and Cambridge</a:t>
            </a:r>
          </a:p>
          <a:p>
            <a:r>
              <a:rPr lang="tr-TR" sz="1900"/>
              <a:t>His early life was tough and turbulent</a:t>
            </a:r>
          </a:p>
          <a:p>
            <a:r>
              <a:rPr lang="tr-TR" sz="1900"/>
              <a:t>Had to leave school for Money</a:t>
            </a:r>
          </a:p>
          <a:p>
            <a:r>
              <a:rPr lang="tr-TR" sz="1900"/>
              <a:t>He joined the army</a:t>
            </a:r>
          </a:p>
          <a:p>
            <a:r>
              <a:rPr lang="tr-TR" sz="1900"/>
              <a:t>Jailed for a play too scandalous.</a:t>
            </a:r>
          </a:p>
          <a:p>
            <a:endParaRPr lang="en-GB" sz="1900"/>
          </a:p>
        </p:txBody>
      </p:sp>
      <p:pic>
        <p:nvPicPr>
          <p:cNvPr id="1026" name="Picture 2" descr="Ben Jonson - Vikipedi">
            <a:extLst>
              <a:ext uri="{FF2B5EF4-FFF2-40B4-BE49-F238E27FC236}">
                <a16:creationId xmlns:a16="http://schemas.microsoft.com/office/drawing/2014/main" id="{D7D7BE82-AC6E-4B8C-A4ED-9BF7B5BEA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6" r="3645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62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ECC21-D0AE-4905-8F38-58CAF929D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tr-TR" sz="2000">
                <a:solidFill>
                  <a:srgbClr val="FFFFFF"/>
                </a:solidFill>
              </a:rPr>
              <a:t>Killed an actor in a duel</a:t>
            </a:r>
          </a:p>
          <a:p>
            <a:r>
              <a:rPr lang="tr-TR" sz="2000">
                <a:solidFill>
                  <a:srgbClr val="FFFFFF"/>
                </a:solidFill>
              </a:rPr>
              <a:t>His popularity grew with James I</a:t>
            </a:r>
          </a:p>
          <a:p>
            <a:r>
              <a:rPr lang="tr-TR" sz="2000">
                <a:solidFill>
                  <a:srgbClr val="FFFFFF"/>
                </a:solidFill>
              </a:rPr>
              <a:t>He was questined for his play </a:t>
            </a:r>
            <a:r>
              <a:rPr lang="tr-TR" sz="2000" i="1">
                <a:solidFill>
                  <a:srgbClr val="FFFFFF"/>
                </a:solidFill>
              </a:rPr>
              <a:t>Sejanus</a:t>
            </a:r>
          </a:p>
          <a:p>
            <a:r>
              <a:rPr lang="tr-TR" sz="2000">
                <a:solidFill>
                  <a:srgbClr val="FFFFFF"/>
                </a:solidFill>
              </a:rPr>
              <a:t>Jailed for </a:t>
            </a:r>
            <a:r>
              <a:rPr lang="tr-TR" sz="2000" i="1">
                <a:solidFill>
                  <a:srgbClr val="FFFFFF"/>
                </a:solidFill>
              </a:rPr>
              <a:t>Eastward Ho </a:t>
            </a:r>
            <a:r>
              <a:rPr lang="tr-TR" sz="2000">
                <a:solidFill>
                  <a:srgbClr val="FFFFFF"/>
                </a:solidFill>
              </a:rPr>
              <a:t>which mocked the king’s Scottish accent and his selling of titles for money.</a:t>
            </a:r>
          </a:p>
          <a:p>
            <a:r>
              <a:rPr lang="tr-TR" sz="2000" i="1">
                <a:solidFill>
                  <a:srgbClr val="FFFFFF"/>
                </a:solidFill>
              </a:rPr>
              <a:t>The Masque of Blackness</a:t>
            </a:r>
            <a:r>
              <a:rPr lang="tr-TR" sz="2000">
                <a:solidFill>
                  <a:srgbClr val="FFFFFF"/>
                </a:solidFill>
              </a:rPr>
              <a:t> was his first play in the court.</a:t>
            </a:r>
          </a:p>
          <a:p>
            <a:r>
              <a:rPr lang="tr-TR" sz="2000" i="1">
                <a:solidFill>
                  <a:srgbClr val="FFFFFF"/>
                </a:solidFill>
              </a:rPr>
              <a:t>Every Man in His Humour</a:t>
            </a:r>
          </a:p>
          <a:p>
            <a:r>
              <a:rPr lang="tr-TR" sz="2000">
                <a:solidFill>
                  <a:srgbClr val="FFFFFF"/>
                </a:solidFill>
              </a:rPr>
              <a:t>Volpone (1606), The Alchemist (1610), Bartholomew Fair (1614)</a:t>
            </a:r>
          </a:p>
          <a:p>
            <a:r>
              <a:rPr lang="tr-TR" sz="2000">
                <a:solidFill>
                  <a:srgbClr val="FFFFFF"/>
                </a:solidFill>
              </a:rPr>
              <a:t>Converted to Catholicism than to Church of England</a:t>
            </a:r>
          </a:p>
          <a:p>
            <a:r>
              <a:rPr lang="tr-TR" sz="2000">
                <a:solidFill>
                  <a:srgbClr val="FFFFFF"/>
                </a:solidFill>
              </a:rPr>
              <a:t>«War of the Theatres»</a:t>
            </a:r>
          </a:p>
          <a:p>
            <a:r>
              <a:rPr lang="tr-TR" sz="2000">
                <a:solidFill>
                  <a:srgbClr val="FFFFFF"/>
                </a:solidFill>
              </a:rPr>
              <a:t>Colloborations and rivalry in theatre</a:t>
            </a:r>
            <a:endParaRPr lang="en-GB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6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256E9-7370-461A-9399-93B890310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tr-TR" sz="2000">
                <a:solidFill>
                  <a:srgbClr val="FFFFFF"/>
                </a:solidFill>
              </a:rPr>
              <a:t>He died in 1637.</a:t>
            </a:r>
          </a:p>
          <a:p>
            <a:r>
              <a:rPr lang="tr-TR" sz="2000">
                <a:solidFill>
                  <a:srgbClr val="FFFFFF"/>
                </a:solidFill>
              </a:rPr>
              <a:t>Friends with Shakespeare, Donne, and Francis Bacon</a:t>
            </a:r>
          </a:p>
          <a:p>
            <a:r>
              <a:rPr lang="tr-TR" sz="2000">
                <a:solidFill>
                  <a:srgbClr val="FFFFFF"/>
                </a:solidFill>
              </a:rPr>
              <a:t>«Sons of Ben» Herrick, Carew, Suckling</a:t>
            </a:r>
          </a:p>
          <a:p>
            <a:r>
              <a:rPr lang="tr-TR" sz="2000">
                <a:solidFill>
                  <a:srgbClr val="FFFFFF"/>
                </a:solidFill>
              </a:rPr>
              <a:t>Patrons: Lady Mary Wroth, Sir Walter Raleigh, Families of Sidney and Herbert</a:t>
            </a:r>
          </a:p>
          <a:p>
            <a:r>
              <a:rPr lang="tr-TR" sz="2000" i="1">
                <a:solidFill>
                  <a:srgbClr val="FFFFFF"/>
                </a:solidFill>
              </a:rPr>
              <a:t>To Penshurst</a:t>
            </a:r>
            <a:r>
              <a:rPr lang="tr-TR" sz="2000">
                <a:solidFill>
                  <a:srgbClr val="FFFFFF"/>
                </a:solidFill>
              </a:rPr>
              <a:t>, a celebration of Robert Sidney’s country house</a:t>
            </a:r>
          </a:p>
          <a:p>
            <a:r>
              <a:rPr lang="tr-TR" sz="2000">
                <a:solidFill>
                  <a:srgbClr val="FFFFFF"/>
                </a:solidFill>
              </a:rPr>
              <a:t>Classical inspirations</a:t>
            </a:r>
          </a:p>
          <a:p>
            <a:r>
              <a:rPr lang="tr-TR" sz="2000">
                <a:solidFill>
                  <a:srgbClr val="FFFFFF"/>
                </a:solidFill>
              </a:rPr>
              <a:t>He wrote almost in all genres with a wide imagination</a:t>
            </a:r>
            <a:endParaRPr lang="en-GB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93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F81167-A77D-41EB-B6E4-34B147E9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122363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Masque of Blackness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5C5ED50-5F1F-41EB-A16D-72AA46B2B8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3910" y="643467"/>
            <a:ext cx="320846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003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1897C-321C-48D0-BDA2-EE589EE9E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tr-TR" sz="2000">
                <a:solidFill>
                  <a:srgbClr val="FFFFFF"/>
                </a:solidFill>
              </a:rPr>
              <a:t>James I and Queen Anne and their court</a:t>
            </a:r>
          </a:p>
          <a:p>
            <a:r>
              <a:rPr lang="tr-TR" sz="2000">
                <a:solidFill>
                  <a:srgbClr val="FFFFFF"/>
                </a:solidFill>
              </a:rPr>
              <a:t>Court masque as praise, entertainment, political idealization </a:t>
            </a:r>
          </a:p>
          <a:p>
            <a:r>
              <a:rPr lang="tr-TR" sz="2000">
                <a:solidFill>
                  <a:srgbClr val="FFFFFF"/>
                </a:solidFill>
              </a:rPr>
              <a:t>Stuart court as the embodiment of all perfections</a:t>
            </a:r>
          </a:p>
          <a:p>
            <a:r>
              <a:rPr lang="tr-TR" sz="2000">
                <a:solidFill>
                  <a:srgbClr val="FFFFFF"/>
                </a:solidFill>
              </a:rPr>
              <a:t>Colloboration with Inigo Jones</a:t>
            </a:r>
          </a:p>
          <a:p>
            <a:r>
              <a:rPr lang="tr-TR" sz="2000">
                <a:solidFill>
                  <a:srgbClr val="FFFFFF"/>
                </a:solidFill>
              </a:rPr>
              <a:t>Feasts, wedding, celebration, all night dancing</a:t>
            </a:r>
          </a:p>
          <a:p>
            <a:r>
              <a:rPr lang="tr-TR" sz="2000">
                <a:solidFill>
                  <a:srgbClr val="FFFFFF"/>
                </a:solidFill>
              </a:rPr>
              <a:t>Costumes</a:t>
            </a:r>
          </a:p>
          <a:p>
            <a:r>
              <a:rPr lang="tr-TR" sz="2000">
                <a:solidFill>
                  <a:srgbClr val="FFFFFF"/>
                </a:solidFill>
              </a:rPr>
              <a:t>Criticism against this was punished: William Prynne</a:t>
            </a:r>
          </a:p>
          <a:p>
            <a:endParaRPr lang="tr-TR" sz="2000">
              <a:solidFill>
                <a:srgbClr val="FFFFFF"/>
              </a:solidFill>
            </a:endParaRPr>
          </a:p>
          <a:p>
            <a:endParaRPr lang="en-GB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6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7996E5-F179-4125-93D0-37EF69234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080"/>
            <a:ext cx="3282696" cy="5257800"/>
          </a:xfrm>
        </p:spPr>
        <p:txBody>
          <a:bodyPr>
            <a:normAutofit/>
          </a:bodyPr>
          <a:lstStyle/>
          <a:p>
            <a:r>
              <a:rPr lang="tr-TR">
                <a:solidFill>
                  <a:schemeClr val="bg1"/>
                </a:solidFill>
              </a:rPr>
              <a:t>Themes of the play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01908-CE23-4352-8E71-ED5428489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081"/>
            <a:ext cx="6024654" cy="5257800"/>
          </a:xfrm>
        </p:spPr>
        <p:txBody>
          <a:bodyPr anchor="ctr">
            <a:normAutofit/>
          </a:bodyPr>
          <a:lstStyle/>
          <a:p>
            <a:r>
              <a:rPr lang="tr-TR" sz="2400"/>
              <a:t>The cultural superiority of the English over non-European people</a:t>
            </a:r>
          </a:p>
          <a:p>
            <a:r>
              <a:rPr lang="tr-TR" sz="2400"/>
              <a:t>Celebrates the reign of King James, «Sun King» of Britain</a:t>
            </a:r>
          </a:p>
          <a:p>
            <a:r>
              <a:rPr lang="tr-TR" sz="2400"/>
              <a:t>James I can turn black skins to white</a:t>
            </a:r>
          </a:p>
          <a:p>
            <a:r>
              <a:rPr lang="tr-TR" sz="2400"/>
              <a:t>Orientalism and the women</a:t>
            </a:r>
          </a:p>
          <a:p>
            <a:r>
              <a:rPr lang="tr-TR" sz="2400"/>
              <a:t>Jacobean masques, glorification of the monarch</a:t>
            </a:r>
          </a:p>
          <a:p>
            <a:r>
              <a:rPr lang="tr-TR" sz="2400"/>
              <a:t>Jonson invented the prologue</a:t>
            </a:r>
          </a:p>
          <a:p>
            <a:r>
              <a:rPr lang="tr-TR" sz="2400"/>
              <a:t>Music, costume, design, songs etc.</a:t>
            </a:r>
          </a:p>
          <a:p>
            <a:r>
              <a:rPr lang="tr-TR" sz="2400"/>
              <a:t>Utter racism</a:t>
            </a:r>
          </a:p>
          <a:p>
            <a:pPr marL="0" indent="0">
              <a:buNone/>
            </a:pPr>
            <a:endParaRPr lang="tr-TR" sz="2400"/>
          </a:p>
          <a:p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126199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4A0A58-BDA8-4911-B29C-24BD009D6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r>
              <a:rPr lang="tr-TR" sz="4000" i="1"/>
              <a:t>Volpone</a:t>
            </a:r>
            <a:r>
              <a:rPr lang="tr-TR" sz="4000"/>
              <a:t> (1606) </a:t>
            </a:r>
            <a:endParaRPr lang="en-GB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CD6D6-F034-4176-BA0D-2BCF0563A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121763"/>
            <a:ext cx="5157216" cy="3773010"/>
          </a:xfrm>
        </p:spPr>
        <p:txBody>
          <a:bodyPr>
            <a:normAutofit/>
          </a:bodyPr>
          <a:lstStyle/>
          <a:p>
            <a:r>
              <a:rPr lang="tr-TR" sz="2000"/>
              <a:t>A dark satire on human greed</a:t>
            </a:r>
          </a:p>
          <a:p>
            <a:r>
              <a:rPr lang="tr-TR" sz="2000"/>
              <a:t>Set in Venice</a:t>
            </a:r>
          </a:p>
          <a:p>
            <a:r>
              <a:rPr lang="tr-TR" sz="2000"/>
              <a:t>The target is City of London</a:t>
            </a:r>
          </a:p>
          <a:p>
            <a:r>
              <a:rPr lang="tr-TR" sz="2000"/>
              <a:t>Commerce, corruption</a:t>
            </a:r>
          </a:p>
          <a:p>
            <a:r>
              <a:rPr lang="tr-TR" sz="2000"/>
              <a:t>Greedy fools and rascals</a:t>
            </a:r>
          </a:p>
          <a:p>
            <a:r>
              <a:rPr lang="tr-TR" sz="2000"/>
              <a:t>Money economy and its effect on the human, theatre, writing and other aspects of social life.</a:t>
            </a:r>
          </a:p>
          <a:p>
            <a:r>
              <a:rPr lang="tr-TR" sz="2000"/>
              <a:t>Commercial interest</a:t>
            </a:r>
          </a:p>
        </p:txBody>
      </p:sp>
      <p:pic>
        <p:nvPicPr>
          <p:cNvPr id="3074" name="Picture 2" descr="Volpone eBook by Ben Jonson | Rakuten Kobo">
            <a:extLst>
              <a:ext uri="{FF2B5EF4-FFF2-40B4-BE49-F238E27FC236}">
                <a16:creationId xmlns:a16="http://schemas.microsoft.com/office/drawing/2014/main" id="{794DFDD9-3887-442C-BC18-B96CAD84B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9663" y="484632"/>
            <a:ext cx="4036921" cy="573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537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54E9A-6A05-4FE5-87DE-DD5061650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r>
              <a:rPr lang="tr-TR" sz="2000" dirty="0"/>
              <a:t>«</a:t>
            </a:r>
            <a:r>
              <a:rPr lang="tr-TR" sz="2000" dirty="0" err="1"/>
              <a:t>In</a:t>
            </a:r>
            <a:r>
              <a:rPr lang="tr-TR" sz="2000" dirty="0"/>
              <a:t> </a:t>
            </a:r>
            <a:r>
              <a:rPr lang="tr-TR" sz="2000" dirty="0" err="1"/>
              <a:t>Volpone</a:t>
            </a:r>
            <a:r>
              <a:rPr lang="tr-TR" sz="2000" dirty="0"/>
              <a:t> </a:t>
            </a:r>
            <a:r>
              <a:rPr lang="tr-TR" sz="2000" dirty="0" err="1"/>
              <a:t>Jonson</a:t>
            </a:r>
            <a:r>
              <a:rPr lang="tr-TR" sz="2000" dirty="0"/>
              <a:t> </a:t>
            </a:r>
            <a:r>
              <a:rPr lang="tr-TR" sz="2000" dirty="0" err="1"/>
              <a:t>protests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inhumanity</a:t>
            </a:r>
            <a:r>
              <a:rPr lang="tr-TR" sz="2000" dirty="0"/>
              <a:t> of </a:t>
            </a:r>
            <a:r>
              <a:rPr lang="tr-TR" sz="2000" dirty="0" err="1"/>
              <a:t>greedy</a:t>
            </a:r>
            <a:r>
              <a:rPr lang="tr-TR" sz="2000" dirty="0"/>
              <a:t> </a:t>
            </a:r>
            <a:r>
              <a:rPr lang="tr-TR" sz="2000" dirty="0" err="1"/>
              <a:t>poeple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laws</a:t>
            </a:r>
            <a:r>
              <a:rPr lang="tr-TR" sz="2000" dirty="0"/>
              <a:t> – </a:t>
            </a:r>
            <a:r>
              <a:rPr lang="tr-TR" sz="2000" dirty="0" err="1"/>
              <a:t>laws</a:t>
            </a:r>
            <a:r>
              <a:rPr lang="tr-TR" sz="2000" dirty="0"/>
              <a:t> </a:t>
            </a:r>
            <a:r>
              <a:rPr lang="tr-TR" sz="2000" dirty="0" err="1"/>
              <a:t>made</a:t>
            </a:r>
            <a:r>
              <a:rPr lang="tr-TR" sz="2000" dirty="0"/>
              <a:t> </a:t>
            </a:r>
            <a:r>
              <a:rPr lang="tr-TR" sz="2000" dirty="0" err="1"/>
              <a:t>by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greedy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protect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acquisitions</a:t>
            </a:r>
            <a:r>
              <a:rPr lang="tr-TR" sz="2000" dirty="0"/>
              <a:t> of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greedy</a:t>
            </a:r>
            <a:r>
              <a:rPr lang="tr-TR" sz="2000" dirty="0"/>
              <a:t>»</a:t>
            </a:r>
          </a:p>
          <a:p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state</a:t>
            </a:r>
            <a:r>
              <a:rPr lang="tr-TR" sz="2000" dirty="0"/>
              <a:t> of </a:t>
            </a:r>
            <a:r>
              <a:rPr lang="tr-TR" sz="2000" dirty="0" err="1"/>
              <a:t>Venice</a:t>
            </a:r>
            <a:r>
              <a:rPr lang="tr-TR" sz="2000" dirty="0"/>
              <a:t> is </a:t>
            </a:r>
            <a:r>
              <a:rPr lang="tr-TR" sz="2000" dirty="0" err="1"/>
              <a:t>more</a:t>
            </a:r>
            <a:r>
              <a:rPr lang="tr-TR" sz="2000" dirty="0"/>
              <a:t> </a:t>
            </a:r>
            <a:r>
              <a:rPr lang="tr-TR" sz="2000" dirty="0" err="1"/>
              <a:t>criminal</a:t>
            </a:r>
            <a:r>
              <a:rPr lang="tr-TR" sz="2000" dirty="0"/>
              <a:t> </a:t>
            </a:r>
            <a:r>
              <a:rPr lang="tr-TR" sz="2000" dirty="0" err="1"/>
              <a:t>than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criminals</a:t>
            </a:r>
            <a:r>
              <a:rPr lang="tr-TR" sz="2000" dirty="0"/>
              <a:t> </a:t>
            </a:r>
            <a:r>
              <a:rPr lang="tr-TR" sz="2000" dirty="0" err="1"/>
              <a:t>itself</a:t>
            </a:r>
            <a:endParaRPr lang="tr-TR" sz="2000" dirty="0"/>
          </a:p>
          <a:p>
            <a:r>
              <a:rPr lang="tr-TR" sz="2000" dirty="0"/>
              <a:t>A mix of </a:t>
            </a:r>
            <a:r>
              <a:rPr lang="tr-TR" sz="2000" dirty="0" err="1"/>
              <a:t>themes</a:t>
            </a:r>
            <a:r>
              <a:rPr lang="tr-TR" sz="2000" dirty="0"/>
              <a:t> </a:t>
            </a:r>
            <a:r>
              <a:rPr lang="tr-TR" sz="2000" dirty="0" err="1"/>
              <a:t>from</a:t>
            </a:r>
            <a:r>
              <a:rPr lang="tr-TR" sz="2000" dirty="0"/>
              <a:t> </a:t>
            </a:r>
            <a:r>
              <a:rPr lang="tr-TR" sz="2000" dirty="0" err="1"/>
              <a:t>various</a:t>
            </a:r>
            <a:r>
              <a:rPr lang="tr-TR" sz="2000" dirty="0"/>
              <a:t> </a:t>
            </a:r>
            <a:r>
              <a:rPr lang="tr-TR" sz="2000" dirty="0" err="1"/>
              <a:t>sources</a:t>
            </a:r>
            <a:endParaRPr lang="tr-TR" sz="2000" dirty="0"/>
          </a:p>
          <a:p>
            <a:r>
              <a:rPr lang="tr-TR" sz="2000" dirty="0" err="1"/>
              <a:t>Rich</a:t>
            </a:r>
            <a:r>
              <a:rPr lang="tr-TR" sz="2000" dirty="0"/>
              <a:t> </a:t>
            </a:r>
            <a:r>
              <a:rPr lang="tr-TR" sz="2000" dirty="0" err="1"/>
              <a:t>old</a:t>
            </a:r>
            <a:r>
              <a:rPr lang="tr-TR" sz="2000" dirty="0"/>
              <a:t> </a:t>
            </a:r>
            <a:r>
              <a:rPr lang="tr-TR" sz="2000" dirty="0" err="1"/>
              <a:t>man</a:t>
            </a:r>
            <a:r>
              <a:rPr lang="tr-TR" sz="2000" dirty="0"/>
              <a:t> </a:t>
            </a:r>
            <a:r>
              <a:rPr lang="tr-TR" sz="2000" dirty="0" err="1"/>
              <a:t>mocking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other</a:t>
            </a:r>
            <a:r>
              <a:rPr lang="tr-TR" sz="2000" dirty="0"/>
              <a:t> </a:t>
            </a:r>
            <a:r>
              <a:rPr lang="tr-TR" sz="2000" dirty="0" err="1"/>
              <a:t>rascals</a:t>
            </a:r>
            <a:r>
              <a:rPr lang="tr-TR" sz="2000" dirty="0"/>
              <a:t> </a:t>
            </a:r>
            <a:r>
              <a:rPr lang="tr-TR" sz="2000" dirty="0" err="1"/>
              <a:t>who</a:t>
            </a:r>
            <a:r>
              <a:rPr lang="tr-TR" sz="2000" dirty="0"/>
              <a:t> </a:t>
            </a:r>
            <a:r>
              <a:rPr lang="tr-TR" sz="2000" dirty="0" err="1"/>
              <a:t>are</a:t>
            </a:r>
            <a:r>
              <a:rPr lang="tr-TR" sz="2000" dirty="0"/>
              <a:t> </a:t>
            </a:r>
            <a:r>
              <a:rPr lang="tr-TR" sz="2000" dirty="0" err="1"/>
              <a:t>after</a:t>
            </a:r>
            <a:r>
              <a:rPr lang="tr-TR" sz="2000" dirty="0"/>
              <a:t> his </a:t>
            </a:r>
            <a:r>
              <a:rPr lang="tr-TR" sz="2000" dirty="0" err="1"/>
              <a:t>inheritance</a:t>
            </a:r>
            <a:r>
              <a:rPr lang="tr-TR" sz="2000" dirty="0"/>
              <a:t>.</a:t>
            </a:r>
          </a:p>
          <a:p>
            <a:r>
              <a:rPr lang="tr-TR" sz="2000" dirty="0" err="1"/>
              <a:t>Reynard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Fox</a:t>
            </a:r>
            <a:r>
              <a:rPr lang="tr-TR" sz="2000" dirty="0"/>
              <a:t> – </a:t>
            </a:r>
            <a:r>
              <a:rPr lang="tr-TR" sz="2000" dirty="0" err="1"/>
              <a:t>Volpone</a:t>
            </a:r>
            <a:endParaRPr lang="tr-TR" sz="2000" dirty="0"/>
          </a:p>
          <a:p>
            <a:r>
              <a:rPr lang="tr-TR" sz="2000" dirty="0" err="1"/>
              <a:t>Mosca</a:t>
            </a:r>
            <a:r>
              <a:rPr lang="tr-TR" sz="2000" dirty="0"/>
              <a:t> –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parasite</a:t>
            </a:r>
            <a:endParaRPr lang="tr-TR" sz="2000" dirty="0"/>
          </a:p>
          <a:p>
            <a:r>
              <a:rPr lang="tr-TR" sz="2000" dirty="0" err="1"/>
              <a:t>Voltore</a:t>
            </a:r>
            <a:r>
              <a:rPr lang="tr-TR" sz="2000" dirty="0"/>
              <a:t> – </a:t>
            </a:r>
            <a:r>
              <a:rPr lang="tr-TR" sz="2000" dirty="0" err="1"/>
              <a:t>lawyer</a:t>
            </a:r>
            <a:endParaRPr lang="tr-TR" sz="2000" dirty="0"/>
          </a:p>
          <a:p>
            <a:r>
              <a:rPr lang="tr-TR" sz="2000" dirty="0" err="1"/>
              <a:t>Corbaccio</a:t>
            </a:r>
            <a:r>
              <a:rPr lang="tr-TR" sz="2000" dirty="0"/>
              <a:t> – </a:t>
            </a:r>
            <a:r>
              <a:rPr lang="tr-TR" sz="2000" dirty="0" err="1"/>
              <a:t>avaricious</a:t>
            </a:r>
            <a:r>
              <a:rPr lang="tr-TR" sz="2000" dirty="0"/>
              <a:t> </a:t>
            </a:r>
            <a:r>
              <a:rPr lang="tr-TR" sz="2000" dirty="0" err="1"/>
              <a:t>dotard</a:t>
            </a:r>
            <a:r>
              <a:rPr lang="tr-TR" sz="2000" dirty="0"/>
              <a:t> (</a:t>
            </a:r>
            <a:r>
              <a:rPr lang="tr-TR" sz="2000" dirty="0" err="1"/>
              <a:t>greedy</a:t>
            </a:r>
            <a:r>
              <a:rPr lang="tr-TR" sz="2000" dirty="0"/>
              <a:t> </a:t>
            </a:r>
            <a:r>
              <a:rPr lang="tr-TR" sz="2000" dirty="0" err="1"/>
              <a:t>old</a:t>
            </a:r>
            <a:r>
              <a:rPr lang="tr-TR" sz="2000" dirty="0"/>
              <a:t> </a:t>
            </a:r>
            <a:r>
              <a:rPr lang="tr-TR" sz="2000" dirty="0" err="1"/>
              <a:t>man</a:t>
            </a:r>
            <a:r>
              <a:rPr lang="tr-TR" sz="2000" dirty="0"/>
              <a:t>)</a:t>
            </a:r>
          </a:p>
          <a:p>
            <a:r>
              <a:rPr lang="tr-TR" sz="2000" dirty="0"/>
              <a:t>Roman </a:t>
            </a:r>
            <a:r>
              <a:rPr lang="tr-TR" sz="2000" dirty="0" err="1"/>
              <a:t>comedy</a:t>
            </a:r>
            <a:r>
              <a:rPr lang="tr-TR" sz="2000" dirty="0"/>
              <a:t> </a:t>
            </a:r>
            <a:r>
              <a:rPr lang="tr-TR" sz="2000" dirty="0" err="1"/>
              <a:t>characters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578153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59908-975B-4386-BDBF-AFB427D05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5354"/>
            <a:ext cx="10515600" cy="5601610"/>
          </a:xfrm>
        </p:spPr>
        <p:txBody>
          <a:bodyPr/>
          <a:lstStyle/>
          <a:p>
            <a:r>
              <a:rPr lang="tr-TR" dirty="0"/>
              <a:t>First </a:t>
            </a:r>
            <a:r>
              <a:rPr lang="tr-TR" dirty="0" err="1"/>
              <a:t>performed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King’s</a:t>
            </a:r>
            <a:r>
              <a:rPr lang="tr-TR" dirty="0"/>
              <a:t> Men (</a:t>
            </a:r>
            <a:r>
              <a:rPr lang="tr-TR" dirty="0" err="1"/>
              <a:t>Shakespeare’s</a:t>
            </a:r>
            <a:r>
              <a:rPr lang="tr-TR" dirty="0"/>
              <a:t> </a:t>
            </a:r>
            <a:r>
              <a:rPr lang="tr-TR" dirty="0" err="1"/>
              <a:t>company</a:t>
            </a:r>
            <a:r>
              <a:rPr lang="tr-TR" dirty="0"/>
              <a:t>)</a:t>
            </a:r>
          </a:p>
          <a:p>
            <a:r>
              <a:rPr lang="tr-TR" dirty="0"/>
              <a:t>Globe Theater</a:t>
            </a:r>
          </a:p>
          <a:p>
            <a:r>
              <a:rPr lang="tr-TR" dirty="0" err="1"/>
              <a:t>Classical</a:t>
            </a:r>
            <a:r>
              <a:rPr lang="tr-TR" dirty="0"/>
              <a:t> </a:t>
            </a:r>
            <a:r>
              <a:rPr lang="tr-TR" dirty="0" err="1"/>
              <a:t>unity</a:t>
            </a:r>
            <a:r>
              <a:rPr lang="tr-TR" dirty="0"/>
              <a:t> of </a:t>
            </a:r>
            <a:r>
              <a:rPr lang="tr-TR" dirty="0" err="1"/>
              <a:t>action</a:t>
            </a:r>
            <a:r>
              <a:rPr lang="tr-TR" dirty="0"/>
              <a:t>, time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Volpone</a:t>
            </a:r>
            <a:r>
              <a:rPr lang="tr-TR" dirty="0"/>
              <a:t> is an </a:t>
            </a:r>
            <a:r>
              <a:rPr lang="tr-TR" dirty="0" err="1"/>
              <a:t>old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faking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his life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lure</a:t>
            </a:r>
            <a:r>
              <a:rPr lang="tr-TR" dirty="0"/>
              <a:t> </a:t>
            </a:r>
            <a:r>
              <a:rPr lang="tr-TR" dirty="0" err="1"/>
              <a:t>rascals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rob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gifts</a:t>
            </a:r>
            <a:r>
              <a:rPr lang="tr-TR" dirty="0"/>
              <a:t>.</a:t>
            </a:r>
          </a:p>
          <a:p>
            <a:r>
              <a:rPr lang="en-US" dirty="0" err="1"/>
              <a:t>Voltore</a:t>
            </a:r>
            <a:r>
              <a:rPr lang="en-US" dirty="0"/>
              <a:t> brings an antique plate and is told he will be </a:t>
            </a:r>
            <a:r>
              <a:rPr lang="en-US" dirty="0" err="1"/>
              <a:t>Volpone's</a:t>
            </a:r>
            <a:r>
              <a:rPr lang="en-US" dirty="0"/>
              <a:t> sole heir. </a:t>
            </a:r>
            <a:r>
              <a:rPr lang="en-US" dirty="0" err="1"/>
              <a:t>Corbaccio</a:t>
            </a:r>
            <a:r>
              <a:rPr lang="en-US" dirty="0"/>
              <a:t> and Corvino enter in succession, bringing a bag of gold coins and a pearl, respectively, and are also told that they will be heir to </a:t>
            </a:r>
            <a:r>
              <a:rPr lang="en-US" dirty="0" err="1"/>
              <a:t>Volpone's</a:t>
            </a:r>
            <a:r>
              <a:rPr lang="en-US" dirty="0"/>
              <a:t> fortune.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3925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76FD4-98E5-4F09-91CB-75113C044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4530"/>
            <a:ext cx="10515600" cy="5632433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In the street,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, disguised as a </a:t>
            </a:r>
            <a:r>
              <a:rPr lang="en-US" b="0" i="1" dirty="0">
                <a:solidFill>
                  <a:srgbClr val="1E1D1D"/>
                </a:solidFill>
                <a:effectLst/>
                <a:latin typeface="-apple-system"/>
              </a:rPr>
              <a:t>commendatore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, torments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Corbaccio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, Corvino, and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Voltore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by pretending he has heard news that they inherited a fortune. </a:t>
            </a:r>
            <a:endParaRPr lang="tr-TR" b="0" i="0" dirty="0">
              <a:solidFill>
                <a:srgbClr val="1E1D1D"/>
              </a:solidFill>
              <a:effectLst/>
              <a:latin typeface="-apple-system"/>
            </a:endParaRPr>
          </a:p>
          <a:p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After being summoned by the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Avocatori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Mosca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arrives at the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Scrutineo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and affirms that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is dead.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beseeches him to say that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is still alive, but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Mosca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demands half of his fortune. When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Mosca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and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cannot agree to share the fortune,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is apprehended by officers of the court. Before he is led away, however,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unmasks himself and brings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Mosca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down with him. The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Avocatori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then hand down punishments to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Mosca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, and the rest of the "clients." To conclude the play, </a:t>
            </a:r>
            <a:r>
              <a:rPr lang="en-US" b="0" i="0" dirty="0" err="1">
                <a:solidFill>
                  <a:srgbClr val="1E1D1D"/>
                </a:solidFill>
                <a:effectLst/>
                <a:latin typeface="-apple-system"/>
              </a:rPr>
              <a:t>Volpone</a:t>
            </a:r>
            <a:r>
              <a:rPr lang="en-US" b="0" i="0" dirty="0">
                <a:solidFill>
                  <a:srgbClr val="1E1D1D"/>
                </a:solidFill>
                <a:effectLst/>
                <a:latin typeface="-apple-system"/>
              </a:rPr>
              <a:t> speaks to the audience and asks for applause.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406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ohn Webster (Author of The Duchess of Malfi)">
            <a:extLst>
              <a:ext uri="{FF2B5EF4-FFF2-40B4-BE49-F238E27FC236}">
                <a16:creationId xmlns:a16="http://schemas.microsoft.com/office/drawing/2014/main" id="{2FC0ADE6-C521-4C2F-AFF6-078257563B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283"/>
          <a:stretch/>
        </p:blipFill>
        <p:spPr bwMode="auto">
          <a:xfrm>
            <a:off x="2562726" y="1"/>
            <a:ext cx="962927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69BB8-8771-45CD-83BE-289A3328F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42006"/>
            <a:ext cx="3879232" cy="22481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John Webster (1580?-1625?)</a:t>
            </a:r>
          </a:p>
        </p:txBody>
      </p:sp>
    </p:spTree>
    <p:extLst>
      <p:ext uri="{BB962C8B-B14F-4D97-AF65-F5344CB8AC3E}">
        <p14:creationId xmlns:p14="http://schemas.microsoft.com/office/powerpoint/2010/main" val="1979742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7ACE5-D951-4E3E-82C7-0778329C4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2063"/>
            <a:ext cx="10515600" cy="5724900"/>
          </a:xfrm>
        </p:spPr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White </a:t>
            </a:r>
            <a:r>
              <a:rPr lang="tr-TR" dirty="0" err="1"/>
              <a:t>Devil</a:t>
            </a:r>
            <a:r>
              <a:rPr lang="tr-TR" dirty="0"/>
              <a:t> (1608),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Duchess</a:t>
            </a:r>
            <a:r>
              <a:rPr lang="tr-TR" dirty="0"/>
              <a:t> of </a:t>
            </a:r>
            <a:r>
              <a:rPr lang="tr-TR" dirty="0" err="1"/>
              <a:t>Malfi</a:t>
            </a:r>
            <a:r>
              <a:rPr lang="tr-TR" dirty="0"/>
              <a:t> (1614)</a:t>
            </a:r>
          </a:p>
          <a:p>
            <a:r>
              <a:rPr lang="tr-TR" dirty="0" err="1"/>
              <a:t>Tragedies</a:t>
            </a:r>
            <a:r>
              <a:rPr lang="tr-TR" dirty="0"/>
              <a:t> set in Roman </a:t>
            </a:r>
            <a:r>
              <a:rPr lang="tr-TR" dirty="0" err="1"/>
              <a:t>Catholic</a:t>
            </a:r>
            <a:r>
              <a:rPr lang="tr-TR" dirty="0"/>
              <a:t> </a:t>
            </a:r>
            <a:r>
              <a:rPr lang="tr-TR" dirty="0" err="1"/>
              <a:t>Italy</a:t>
            </a:r>
            <a:r>
              <a:rPr lang="tr-TR" dirty="0"/>
              <a:t> </a:t>
            </a:r>
            <a:r>
              <a:rPr lang="tr-TR" dirty="0" err="1"/>
              <a:t>representing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Jacobean</a:t>
            </a:r>
            <a:r>
              <a:rPr lang="tr-TR" dirty="0"/>
              <a:t> </a:t>
            </a:r>
            <a:r>
              <a:rPr lang="tr-TR" dirty="0" err="1"/>
              <a:t>era</a:t>
            </a:r>
            <a:endParaRPr lang="tr-TR" dirty="0"/>
          </a:p>
          <a:p>
            <a:r>
              <a:rPr lang="tr-TR" dirty="0" err="1"/>
              <a:t>Sophisticated</a:t>
            </a:r>
            <a:r>
              <a:rPr lang="tr-TR" dirty="0"/>
              <a:t> </a:t>
            </a:r>
            <a:r>
              <a:rPr lang="tr-TR" dirty="0" err="1"/>
              <a:t>corruption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evil</a:t>
            </a:r>
            <a:r>
              <a:rPr lang="tr-TR" dirty="0"/>
              <a:t> </a:t>
            </a:r>
            <a:r>
              <a:rPr lang="tr-TR" dirty="0" err="1"/>
              <a:t>characters</a:t>
            </a:r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659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A70D4-9F80-45BD-B74F-4CE3ADA5D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122363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Duchess of Malfi</a:t>
            </a:r>
          </a:p>
        </p:txBody>
      </p:sp>
      <p:pic>
        <p:nvPicPr>
          <p:cNvPr id="5122" name="Picture 2" descr="The Duchess Of Malfi eBook by John Webster - 9781775414230 | Rakuten Kobo  Greece">
            <a:extLst>
              <a:ext uri="{FF2B5EF4-FFF2-40B4-BE49-F238E27FC236}">
                <a16:creationId xmlns:a16="http://schemas.microsoft.com/office/drawing/2014/main" id="{1A41DDD7-F9B5-41F8-AF3E-D0A4B5AA57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9692" y="643467"/>
            <a:ext cx="367690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377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F419628-FBC5-4A5E-A60D-ED200BFD97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454" y="519638"/>
            <a:ext cx="3712181" cy="597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403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55210-18F2-4184-9DD2-DD4B952AD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3708"/>
            <a:ext cx="10515600" cy="5663255"/>
          </a:xfrm>
        </p:spPr>
        <p:txBody>
          <a:bodyPr/>
          <a:lstStyle/>
          <a:p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Duchess</a:t>
            </a:r>
            <a:r>
              <a:rPr lang="tr-TR" b="1" i="1" dirty="0"/>
              <a:t> of </a:t>
            </a:r>
            <a:r>
              <a:rPr lang="tr-TR" b="1" i="1" dirty="0" err="1"/>
              <a:t>Malfi</a:t>
            </a:r>
            <a:r>
              <a:rPr lang="tr-TR" b="1" i="1" dirty="0"/>
              <a:t> </a:t>
            </a:r>
            <a:r>
              <a:rPr lang="tr-TR" dirty="0"/>
              <a:t>is </a:t>
            </a:r>
            <a:r>
              <a:rPr lang="tr-TR" dirty="0" err="1"/>
              <a:t>based</a:t>
            </a:r>
            <a:r>
              <a:rPr lang="tr-TR" dirty="0"/>
              <a:t> on an </a:t>
            </a:r>
            <a:r>
              <a:rPr lang="tr-TR" dirty="0" err="1"/>
              <a:t>Italian</a:t>
            </a:r>
            <a:r>
              <a:rPr lang="tr-TR" dirty="0"/>
              <a:t> </a:t>
            </a:r>
            <a:r>
              <a:rPr lang="tr-TR" dirty="0" err="1"/>
              <a:t>novella</a:t>
            </a:r>
            <a:r>
              <a:rPr lang="tr-TR" dirty="0"/>
              <a:t>.</a:t>
            </a:r>
          </a:p>
          <a:p>
            <a:r>
              <a:rPr lang="tr-TR" dirty="0"/>
              <a:t>A </a:t>
            </a:r>
            <a:r>
              <a:rPr lang="tr-TR" dirty="0" err="1"/>
              <a:t>Jacoean</a:t>
            </a:r>
            <a:r>
              <a:rPr lang="tr-TR" dirty="0"/>
              <a:t> </a:t>
            </a:r>
            <a:r>
              <a:rPr lang="tr-TR" dirty="0" err="1"/>
              <a:t>revenge</a:t>
            </a:r>
            <a:r>
              <a:rPr lang="tr-TR" dirty="0"/>
              <a:t> </a:t>
            </a:r>
            <a:r>
              <a:rPr lang="tr-TR" dirty="0" err="1"/>
              <a:t>tragedy</a:t>
            </a:r>
            <a:r>
              <a:rPr lang="tr-TR" dirty="0"/>
              <a:t> – </a:t>
            </a:r>
            <a:r>
              <a:rPr lang="tr-TR" dirty="0" err="1"/>
              <a:t>Senecan</a:t>
            </a:r>
            <a:r>
              <a:rPr lang="tr-TR" dirty="0"/>
              <a:t> </a:t>
            </a:r>
            <a:r>
              <a:rPr lang="tr-TR" dirty="0" err="1"/>
              <a:t>tragedy</a:t>
            </a:r>
            <a:endParaRPr lang="tr-TR" dirty="0"/>
          </a:p>
          <a:p>
            <a:r>
              <a:rPr lang="tr-TR" dirty="0" err="1"/>
              <a:t>Based</a:t>
            </a:r>
            <a:r>
              <a:rPr lang="tr-TR" dirty="0"/>
              <a:t> on a </a:t>
            </a:r>
            <a:r>
              <a:rPr lang="tr-TR" dirty="0" err="1"/>
              <a:t>real</a:t>
            </a:r>
            <a:r>
              <a:rPr lang="tr-TR" dirty="0"/>
              <a:t> </a:t>
            </a:r>
            <a:r>
              <a:rPr lang="tr-TR" dirty="0" err="1"/>
              <a:t>story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Italy</a:t>
            </a:r>
            <a:r>
              <a:rPr lang="tr-TR" dirty="0"/>
              <a:t>, </a:t>
            </a:r>
            <a:r>
              <a:rPr lang="tr-TR" dirty="0" err="1"/>
              <a:t>Amalfi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Duchess</a:t>
            </a:r>
            <a:r>
              <a:rPr lang="tr-TR" dirty="0"/>
              <a:t> </a:t>
            </a:r>
            <a:r>
              <a:rPr lang="tr-TR" dirty="0" err="1"/>
              <a:t>marries</a:t>
            </a:r>
            <a:r>
              <a:rPr lang="tr-TR" dirty="0"/>
              <a:t> </a:t>
            </a:r>
            <a:r>
              <a:rPr lang="tr-TR" dirty="0" err="1"/>
              <a:t>Antonio</a:t>
            </a:r>
            <a:r>
              <a:rPr lang="tr-TR" dirty="0"/>
              <a:t> her </a:t>
            </a:r>
            <a:r>
              <a:rPr lang="tr-TR" dirty="0" err="1"/>
              <a:t>steward</a:t>
            </a:r>
            <a:r>
              <a:rPr lang="tr-TR" dirty="0"/>
              <a:t> </a:t>
            </a:r>
            <a:r>
              <a:rPr lang="tr-TR" dirty="0" err="1"/>
              <a:t>secretly</a:t>
            </a:r>
            <a:endParaRPr lang="tr-TR" dirty="0"/>
          </a:p>
          <a:p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defies</a:t>
            </a:r>
            <a:r>
              <a:rPr lang="tr-TR" dirty="0"/>
              <a:t> her </a:t>
            </a:r>
            <a:r>
              <a:rPr lang="tr-TR" dirty="0" err="1"/>
              <a:t>brothers</a:t>
            </a:r>
            <a:r>
              <a:rPr lang="tr-TR" dirty="0"/>
              <a:t> </a:t>
            </a:r>
            <a:r>
              <a:rPr lang="tr-TR" dirty="0" err="1"/>
              <a:t>commands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stay</a:t>
            </a:r>
            <a:r>
              <a:rPr lang="tr-TR" dirty="0"/>
              <a:t> </a:t>
            </a:r>
            <a:r>
              <a:rPr lang="tr-TR" dirty="0" err="1"/>
              <a:t>widow</a:t>
            </a:r>
            <a:endParaRPr lang="tr-TR" dirty="0"/>
          </a:p>
          <a:p>
            <a:r>
              <a:rPr lang="tr-TR" dirty="0" err="1"/>
              <a:t>Poetry</a:t>
            </a:r>
            <a:r>
              <a:rPr lang="tr-TR" dirty="0"/>
              <a:t>, </a:t>
            </a:r>
            <a:r>
              <a:rPr lang="tr-TR" dirty="0" err="1"/>
              <a:t>gothic</a:t>
            </a:r>
            <a:r>
              <a:rPr lang="tr-TR" dirty="0"/>
              <a:t> </a:t>
            </a:r>
            <a:r>
              <a:rPr lang="tr-TR" dirty="0" err="1"/>
              <a:t>horror</a:t>
            </a:r>
            <a:endParaRPr lang="tr-TR" dirty="0"/>
          </a:p>
          <a:p>
            <a:r>
              <a:rPr lang="tr-TR" dirty="0" err="1"/>
              <a:t>Stage</a:t>
            </a:r>
            <a:r>
              <a:rPr lang="tr-TR" dirty="0"/>
              <a:t> </a:t>
            </a:r>
            <a:r>
              <a:rPr lang="tr-TR" dirty="0" err="1"/>
              <a:t>violence</a:t>
            </a:r>
            <a:endParaRPr lang="tr-TR" dirty="0"/>
          </a:p>
          <a:p>
            <a:r>
              <a:rPr lang="tr-TR" dirty="0" err="1"/>
              <a:t>Brothers</a:t>
            </a:r>
            <a:r>
              <a:rPr lang="tr-TR" dirty="0"/>
              <a:t> </a:t>
            </a:r>
            <a:r>
              <a:rPr lang="tr-TR" dirty="0" err="1"/>
              <a:t>melancholy</a:t>
            </a:r>
            <a:endParaRPr lang="tr-TR" dirty="0"/>
          </a:p>
          <a:p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stage</a:t>
            </a:r>
            <a:r>
              <a:rPr lang="tr-TR" dirty="0"/>
              <a:t> is </a:t>
            </a:r>
            <a:r>
              <a:rPr lang="tr-TR" dirty="0" err="1"/>
              <a:t>full</a:t>
            </a:r>
            <a:r>
              <a:rPr lang="tr-TR" dirty="0"/>
              <a:t> of </a:t>
            </a:r>
            <a:r>
              <a:rPr lang="tr-TR" dirty="0" err="1"/>
              <a:t>bodies</a:t>
            </a:r>
            <a:r>
              <a:rPr lang="tr-TR" dirty="0"/>
              <a:t>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Duchess</a:t>
            </a:r>
            <a:r>
              <a:rPr lang="tr-TR" dirty="0"/>
              <a:t>, </a:t>
            </a:r>
            <a:r>
              <a:rPr lang="tr-TR" dirty="0" err="1"/>
              <a:t>Antonio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children</a:t>
            </a:r>
            <a:endParaRPr lang="tr-TR" dirty="0"/>
          </a:p>
          <a:p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spirit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courage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Duchess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8210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D3EAF-501C-41C2-B382-3D8F6C23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E1179-F059-4BED-92BB-4A8CF4C97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Class, </a:t>
            </a:r>
            <a:r>
              <a:rPr lang="tr-TR" dirty="0" err="1"/>
              <a:t>nobility</a:t>
            </a:r>
            <a:r>
              <a:rPr lang="tr-TR" dirty="0"/>
              <a:t>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classes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corruption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authority</a:t>
            </a:r>
            <a:endParaRPr lang="tr-TR" dirty="0"/>
          </a:p>
          <a:p>
            <a:r>
              <a:rPr lang="tr-TR" dirty="0"/>
              <a:t>Revenge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evil</a:t>
            </a:r>
            <a:r>
              <a:rPr lang="tr-TR" dirty="0"/>
              <a:t> </a:t>
            </a:r>
            <a:r>
              <a:rPr lang="tr-TR" dirty="0" err="1"/>
              <a:t>murders</a:t>
            </a:r>
            <a:endParaRPr lang="tr-TR" dirty="0"/>
          </a:p>
          <a:p>
            <a:r>
              <a:rPr lang="tr-TR" dirty="0" err="1"/>
              <a:t>Disguise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violent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Italian</a:t>
            </a:r>
            <a:r>
              <a:rPr lang="tr-TR" dirty="0"/>
              <a:t> </a:t>
            </a:r>
            <a:r>
              <a:rPr lang="tr-TR" dirty="0" err="1"/>
              <a:t>peninsula</a:t>
            </a:r>
            <a:endParaRPr lang="tr-TR" dirty="0"/>
          </a:p>
          <a:p>
            <a:r>
              <a:rPr lang="tr-TR" dirty="0" err="1"/>
              <a:t>Politics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lust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power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051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837</Words>
  <Application>Microsoft Office PowerPoint</Application>
  <PresentationFormat>Widescreen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-apple-system</vt:lpstr>
      <vt:lpstr>Arial</vt:lpstr>
      <vt:lpstr>Calibri</vt:lpstr>
      <vt:lpstr>Calibri Light</vt:lpstr>
      <vt:lpstr>Office Theme</vt:lpstr>
      <vt:lpstr>Week 6 </vt:lpstr>
      <vt:lpstr>Ben Jonson (1572-1637)</vt:lpstr>
      <vt:lpstr>PowerPoint Presentation</vt:lpstr>
      <vt:lpstr>PowerPoint Presentation</vt:lpstr>
      <vt:lpstr>The Masque of Blackness</vt:lpstr>
      <vt:lpstr>PowerPoint Presentation</vt:lpstr>
      <vt:lpstr>Themes of the play</vt:lpstr>
      <vt:lpstr>Volpone (1606) </vt:lpstr>
      <vt:lpstr>PowerPoint Presentation</vt:lpstr>
      <vt:lpstr>PowerPoint Presentation</vt:lpstr>
      <vt:lpstr>PowerPoint Presentation</vt:lpstr>
      <vt:lpstr>John Webster (1580?-1625?)</vt:lpstr>
      <vt:lpstr>PowerPoint Presentation</vt:lpstr>
      <vt:lpstr>The Duchess of Malfi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6 </dc:title>
  <dc:creator>Mustafa</dc:creator>
  <cp:lastModifiedBy>Mustafa</cp:lastModifiedBy>
  <cp:revision>61</cp:revision>
  <dcterms:created xsi:type="dcterms:W3CDTF">2021-11-01T20:39:05Z</dcterms:created>
  <dcterms:modified xsi:type="dcterms:W3CDTF">2021-11-01T23:00:43Z</dcterms:modified>
</cp:coreProperties>
</file>